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1D25"/>
    <a:srgbClr val="172F90"/>
    <a:srgbClr val="305078"/>
    <a:srgbClr val="1B8AC8"/>
    <a:srgbClr val="888788"/>
    <a:srgbClr val="666666"/>
    <a:srgbClr val="222222"/>
    <a:srgbClr val="40B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9814"/>
  </p:normalViewPr>
  <p:slideViewPr>
    <p:cSldViewPr snapToGrid="0" snapToObjects="1">
      <p:cViewPr>
        <p:scale>
          <a:sx n="110" d="100"/>
          <a:sy n="110" d="100"/>
        </p:scale>
        <p:origin x="1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A9175-4B48-9D4B-A9C0-6E8BD52B18D6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EC2B8-49F3-EE4B-BEDD-4A34DA876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7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Security—the need for two factor authentication in clever ways that haven’t been done before; arguably more secure than text-based authentication</a:t>
            </a:r>
          </a:p>
          <a:p>
            <a:r>
              <a:rPr lang="en-US" dirty="0" smtClean="0"/>
              <a:t>Without sacrificing the quality of the customer’s experience</a:t>
            </a:r>
          </a:p>
          <a:p>
            <a:r>
              <a:rPr lang="en-US" dirty="0" smtClean="0"/>
              <a:t>Less intrusive/awkward, more interesting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EC2B8-49F3-EE4B-BEDD-4A34DA8765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5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Myo</a:t>
            </a:r>
            <a:r>
              <a:rPr lang="en-US" dirty="0" smtClean="0"/>
              <a:t> Armband as a layer of authentication for a customer’s card data</a:t>
            </a:r>
          </a:p>
          <a:p>
            <a:r>
              <a:rPr lang="en-US" dirty="0" smtClean="0"/>
              <a:t>Both intuitive and secure </a:t>
            </a:r>
          </a:p>
          <a:p>
            <a:r>
              <a:rPr lang="en-US" dirty="0" smtClean="0"/>
              <a:t>Fraud </a:t>
            </a:r>
            <a:r>
              <a:rPr lang="mr-IN" dirty="0" smtClean="0"/>
              <a:t>–</a:t>
            </a:r>
            <a:r>
              <a:rPr lang="en-US" dirty="0" smtClean="0"/>
              <a:t> reduce cost for the bank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EC2B8-49F3-EE4B-BEDD-4A34DA8765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3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EC2B8-49F3-EE4B-BEDD-4A34DA8765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6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microsoft.com/office/2007/relationships/hdphoto" Target="../media/hdphoto2.wdp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microsoft.com/office/2007/relationships/hdphoto" Target="../media/hdphoto3.wdp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png"/><Relationship Id="rId8" Type="http://schemas.microsoft.com/office/2007/relationships/hdphoto" Target="../media/hdphoto4.wdp"/><Relationship Id="rId9" Type="http://schemas.openxmlformats.org/officeDocument/2006/relationships/image" Target="../media/image14.png"/><Relationship Id="rId10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0.png"/><Relationship Id="rId9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image" Target="../media/image10.png"/><Relationship Id="rId8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766118"/>
            <a:ext cx="9156357" cy="5325762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2" y="370703"/>
            <a:ext cx="9156357" cy="6116593"/>
          </a:xfrm>
          <a:prstGeom prst="rect">
            <a:avLst/>
          </a:prstGeom>
          <a:solidFill>
            <a:srgbClr val="305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9487" y="1319172"/>
            <a:ext cx="8625017" cy="1012266"/>
          </a:xfrm>
        </p:spPr>
        <p:txBody>
          <a:bodyPr>
            <a:normAutofit/>
          </a:bodyPr>
          <a:lstStyle/>
          <a:p>
            <a:r>
              <a:rPr lang="en-US" spc="30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Bio Key</a:t>
            </a:r>
            <a:endParaRPr lang="en-US" spc="300" dirty="0">
              <a:solidFill>
                <a:schemeClr val="bg1">
                  <a:lumMod val="9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112" y="4822011"/>
            <a:ext cx="8730392" cy="428083"/>
          </a:xfrm>
        </p:spPr>
        <p:txBody>
          <a:bodyPr>
            <a:noAutofit/>
          </a:bodyPr>
          <a:lstStyle/>
          <a:p>
            <a:r>
              <a:rPr lang="en-US" sz="2400" spc="3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TEAM: </a:t>
            </a:r>
            <a:r>
              <a:rPr lang="en-US" sz="2400" spc="300" dirty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~</a:t>
            </a:r>
            <a:r>
              <a:rPr lang="en-US" sz="2400" spc="3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RICH. FAIR. BANK~</a:t>
            </a:r>
          </a:p>
          <a:p>
            <a:pPr>
              <a:spcBef>
                <a:spcPts val="600"/>
              </a:spcBef>
            </a:pPr>
            <a:endParaRPr lang="en-US" sz="800" spc="300" dirty="0" smtClean="0">
              <a:solidFill>
                <a:schemeClr val="bg1">
                  <a:lumMod val="8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242854" y="370703"/>
            <a:ext cx="2949146" cy="61165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843" y="1319172"/>
            <a:ext cx="2595130" cy="1143448"/>
          </a:xfrm>
          <a:prstGeom prst="rect">
            <a:avLst/>
          </a:prstGeom>
          <a:noFill/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322" y="4452228"/>
            <a:ext cx="2610651" cy="9443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486" y="2331438"/>
            <a:ext cx="732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BIOMETRIC AUTHENTICATION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4112" y="5148556"/>
            <a:ext cx="9261731" cy="15248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endParaRPr lang="en-US" sz="800" spc="300" dirty="0" smtClean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  <a:p>
            <a:r>
              <a:rPr lang="en-US" sz="1800" spc="3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JOSE MORENO - ALLISON RAPOPORT </a:t>
            </a:r>
            <a:r>
              <a:rPr lang="mr-IN" sz="1800" spc="3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–</a:t>
            </a:r>
            <a:r>
              <a:rPr lang="en-US" sz="1800" spc="3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 PARKER SARSFIELD</a:t>
            </a:r>
          </a:p>
          <a:p>
            <a:r>
              <a:rPr lang="en-US" sz="1800" spc="3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KEN SCHNALL  - XINCHENG YOU</a:t>
            </a:r>
            <a:endParaRPr lang="en-US" sz="1800" spc="300" dirty="0">
              <a:solidFill>
                <a:schemeClr val="bg1">
                  <a:lumMod val="8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4468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0259" y="366131"/>
            <a:ext cx="11351741" cy="61165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66131"/>
            <a:ext cx="840259" cy="6116593"/>
          </a:xfrm>
          <a:prstGeom prst="rect">
            <a:avLst/>
          </a:prstGeom>
          <a:solidFill>
            <a:srgbClr val="305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" y="1"/>
            <a:ext cx="815546" cy="685799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4800" spc="6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M</a:t>
            </a:r>
            <a:br>
              <a:rPr lang="en-US" sz="4800" spc="6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</a:br>
            <a:r>
              <a:rPr lang="en-US" sz="4800" spc="6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OT</a:t>
            </a:r>
            <a:br>
              <a:rPr lang="en-US" sz="4800" spc="6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</a:br>
            <a:r>
              <a:rPr lang="en-US" sz="4800" spc="6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I</a:t>
            </a:r>
            <a:br>
              <a:rPr lang="en-US" sz="4800" spc="6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</a:br>
            <a:r>
              <a:rPr lang="en-US" sz="4800" spc="6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VE</a:t>
            </a:r>
            <a:endParaRPr lang="en-US" sz="4800" spc="600" dirty="0">
              <a:solidFill>
                <a:schemeClr val="bg1">
                  <a:lumMod val="8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7971" y="859849"/>
            <a:ext cx="25279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A01D25"/>
                </a:solidFill>
              </a:rPr>
              <a:t>PROBLEM</a:t>
            </a:r>
            <a:endParaRPr lang="en-US" sz="4000" b="1" dirty="0">
              <a:solidFill>
                <a:srgbClr val="A01D2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2198" y="859849"/>
            <a:ext cx="2142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A01D25"/>
                </a:solidFill>
              </a:rPr>
              <a:t>TRENDS</a:t>
            </a:r>
            <a:endParaRPr lang="en-US" sz="4000" b="1" dirty="0">
              <a:solidFill>
                <a:srgbClr val="A01D2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00525" y="859849"/>
            <a:ext cx="2670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A01D25"/>
                </a:solidFill>
              </a:rPr>
              <a:t>SOLUTION</a:t>
            </a:r>
            <a:endParaRPr lang="en-US" sz="4000" b="1" dirty="0">
              <a:solidFill>
                <a:srgbClr val="A01D2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833" y="1454106"/>
            <a:ext cx="1763889" cy="17638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" b="88703" l="0" r="100000">
                        <a14:foregroundMark x1="20538" y1="14797" x2="20538" y2="14797"/>
                        <a14:foregroundMark x1="20692" y1="14797" x2="22308" y2="20286"/>
                        <a14:foregroundMark x1="23615" y1="34924" x2="23615" y2="34924"/>
                        <a14:foregroundMark x1="13077" y1="70088" x2="13077" y2="70088"/>
                        <a14:foregroundMark x1="77692" y1="50358" x2="77692" y2="50358"/>
                        <a14:foregroundMark x1="74692" y1="38345" x2="74692" y2="38345"/>
                        <a14:foregroundMark x1="69769" y1="33413" x2="79769" y2="39379"/>
                        <a14:foregroundMark x1="84077" y1="2466" x2="84077" y2="2466"/>
                        <a14:foregroundMark x1="79154" y1="13206" x2="79154" y2="13206"/>
                        <a14:foregroundMark x1="60154" y1="33572" x2="66077" y2="34368"/>
                        <a14:foregroundMark x1="59077" y1="34208" x2="62077" y2="33095"/>
                        <a14:foregroundMark x1="93615" y1="50994" x2="94385" y2="52188"/>
                        <a14:foregroundMark x1="57462" y1="50517" x2="57462" y2="50517"/>
                        <a14:foregroundMark x1="46769" y1="25457" x2="51000" y2="26810"/>
                        <a14:foregroundMark x1="56615" y1="12251" x2="56538" y2="17184"/>
                        <a14:foregroundMark x1="61769" y1="12092" x2="64615" y2="11376"/>
                        <a14:foregroundMark x1="60077" y1="10263" x2="61923" y2="8990"/>
                        <a14:foregroundMark x1="38846" y1="13365" x2="39385" y2="17582"/>
                        <a14:foregroundMark x1="33462" y1="7637" x2="35615" y2="9547"/>
                        <a14:foregroundMark x1="32385" y1="11456" x2="34231" y2="11933"/>
                        <a14:foregroundMark x1="51462" y1="34845" x2="50846" y2="38663"/>
                        <a14:foregroundMark x1="60231" y1="49722" x2="63385" y2="50835"/>
                        <a14:foregroundMark x1="29231" y1="28958" x2="33154" y2="27685"/>
                        <a14:backgroundMark x1="61769" y1="49562" x2="61769" y2="49562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8155"/>
                    </a14:imgEffect>
                    <a14:imgEffect>
                      <a14:saturation sat="0"/>
                    </a14:imgEffect>
                    <a14:imgEffect>
                      <a14:brightnessContrast bright="-42000" contrast="48000"/>
                    </a14:imgEffect>
                  </a14:imgLayer>
                </a14:imgProps>
              </a:ext>
            </a:extLst>
          </a:blip>
          <a:srcRect b="9795"/>
          <a:stretch/>
        </p:blipFill>
        <p:spPr>
          <a:xfrm flipH="1">
            <a:off x="1387376" y="3712956"/>
            <a:ext cx="2508098" cy="21876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56" y="4130666"/>
            <a:ext cx="1801368" cy="180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30507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094"/>
                    </a14:imgEffect>
                    <a14:imgEffect>
                      <a14:saturation sat="342000"/>
                    </a14:imgEffect>
                    <a14:imgEffect>
                      <a14:brightnessContrast bright="37000" contrast="-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2556" y="1533216"/>
            <a:ext cx="2145835" cy="17978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/>
          <p:cNvGrpSpPr/>
          <p:nvPr/>
        </p:nvGrpSpPr>
        <p:grpSpPr>
          <a:xfrm>
            <a:off x="8836039" y="1775813"/>
            <a:ext cx="2799557" cy="1373650"/>
            <a:chOff x="5056257" y="665271"/>
            <a:chExt cx="3083430" cy="149376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257" y="669863"/>
              <a:ext cx="1489176" cy="148917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669" y="979613"/>
              <a:ext cx="1008145" cy="10081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0511" y="665271"/>
              <a:ext cx="1489176" cy="1489176"/>
            </a:xfrm>
            <a:prstGeom prst="rect">
              <a:avLst/>
            </a:prstGeom>
          </p:spPr>
        </p:pic>
      </p:grpSp>
      <p:sp>
        <p:nvSpPr>
          <p:cNvPr id="24" name="Title 1"/>
          <p:cNvSpPr txBox="1">
            <a:spLocks/>
          </p:cNvSpPr>
          <p:nvPr/>
        </p:nvSpPr>
        <p:spPr>
          <a:xfrm>
            <a:off x="8059168" y="3409751"/>
            <a:ext cx="4372854" cy="429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BIOMETRIC</a:t>
            </a:r>
          </a:p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DATA</a:t>
            </a:r>
            <a:endParaRPr lang="en-US" sz="1600" spc="650" dirty="0">
              <a:solidFill>
                <a:schemeClr val="bg1">
                  <a:lumMod val="9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A01D25">
                <a:tint val="45000"/>
                <a:satMod val="400000"/>
              </a:srgbClr>
            </a:duotone>
          </a:blip>
          <a:srcRect r="50000"/>
          <a:stretch/>
        </p:blipFill>
        <p:spPr>
          <a:xfrm>
            <a:off x="8518124" y="4103573"/>
            <a:ext cx="1705337" cy="170533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1"/>
          <a:srcRect l="50002" r="31"/>
          <a:stretch/>
        </p:blipFill>
        <p:spPr>
          <a:xfrm>
            <a:off x="10235818" y="4103573"/>
            <a:ext cx="1704225" cy="1705337"/>
          </a:xfrm>
          <a:prstGeom prst="rect">
            <a:avLst/>
          </a:prstGeom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8093387" y="5930852"/>
            <a:ext cx="4372854" cy="429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N-FACTOR</a:t>
            </a:r>
          </a:p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AUTHENTICATION</a:t>
            </a:r>
            <a:endParaRPr lang="en-US" sz="1600" spc="650" dirty="0">
              <a:solidFill>
                <a:schemeClr val="bg1">
                  <a:lumMod val="9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377971" y="694215"/>
            <a:ext cx="10416632" cy="23149"/>
          </a:xfrm>
          <a:prstGeom prst="straightConnector1">
            <a:avLst/>
          </a:prstGeom>
          <a:ln w="76200">
            <a:solidFill>
              <a:srgbClr val="A01D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4216813" y="3437673"/>
            <a:ext cx="4372854" cy="429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FRAUD</a:t>
            </a:r>
          </a:p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PREVENTION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4216813" y="5978589"/>
            <a:ext cx="4372854" cy="429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WEARABLES</a:t>
            </a:r>
            <a:endParaRPr lang="en-US" sz="1600" spc="650" dirty="0">
              <a:solidFill>
                <a:schemeClr val="bg1">
                  <a:lumMod val="9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65480" y="3283027"/>
            <a:ext cx="4372854" cy="429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SECURITY</a:t>
            </a:r>
            <a:endParaRPr lang="en-US" sz="1600" spc="650" dirty="0">
              <a:solidFill>
                <a:schemeClr val="bg1">
                  <a:lumMod val="9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465480" y="5969363"/>
            <a:ext cx="4372854" cy="429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USER</a:t>
            </a:r>
          </a:p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EXPERIENCE</a:t>
            </a:r>
            <a:endParaRPr lang="en-US" sz="1600" spc="650" dirty="0">
              <a:solidFill>
                <a:schemeClr val="bg1">
                  <a:lumMod val="9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724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0259" y="370703"/>
            <a:ext cx="11351741" cy="61165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70703"/>
            <a:ext cx="840259" cy="6116593"/>
          </a:xfrm>
          <a:prstGeom prst="rect">
            <a:avLst/>
          </a:prstGeom>
          <a:solidFill>
            <a:srgbClr val="305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71">
                        <a14:foregroundMark x1="22318" y1="47222" x2="22318" y2="47222"/>
                        <a14:foregroundMark x1="11159" y1="38889" x2="19742" y2="69907"/>
                        <a14:foregroundMark x1="48498" y1="42593" x2="53648" y2="77315"/>
                        <a14:foregroundMark x1="82833" y1="39352" x2="86266" y2="71759"/>
                        <a14:foregroundMark x1="24034" y1="56019" x2="31760" y2="56481"/>
                        <a14:foregroundMark x1="76395" y1="45370" x2="75536" y2="53241"/>
                        <a14:foregroundMark x1="47210" y1="9259" x2="73820" y2="18056"/>
                        <a14:foregroundMark x1="68240" y1="6019" x2="78541" y2="17593"/>
                        <a14:foregroundMark x1="32189" y1="6944" x2="24893" y2="20833"/>
                        <a14:foregroundMark x1="18455" y1="14352" x2="17597" y2="17593"/>
                        <a14:foregroundMark x1="72532" y1="57870" x2="72961" y2="54167"/>
                        <a14:foregroundMark x1="56223" y1="43981" x2="44635" y2="6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491" y="3761982"/>
            <a:ext cx="2559243" cy="2372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643" y="3428999"/>
            <a:ext cx="2752685" cy="2752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509" y="3749072"/>
            <a:ext cx="4006215" cy="211254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797068" y="4798543"/>
            <a:ext cx="515827" cy="6798"/>
          </a:xfrm>
          <a:prstGeom prst="straightConnector1">
            <a:avLst/>
          </a:prstGeom>
          <a:ln w="76200">
            <a:solidFill>
              <a:srgbClr val="A01D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560664" y="4857867"/>
            <a:ext cx="515827" cy="6798"/>
          </a:xfrm>
          <a:prstGeom prst="straightConnector1">
            <a:avLst/>
          </a:prstGeom>
          <a:ln w="76200">
            <a:solidFill>
              <a:srgbClr val="A01D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85618" y="5782593"/>
            <a:ext cx="3397" cy="399091"/>
          </a:xfrm>
          <a:prstGeom prst="straightConnector1">
            <a:avLst/>
          </a:prstGeom>
          <a:ln w="76200">
            <a:solidFill>
              <a:srgbClr val="A01D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055105" y="6142951"/>
            <a:ext cx="7301007" cy="28105"/>
          </a:xfrm>
          <a:prstGeom prst="straightConnector1">
            <a:avLst/>
          </a:prstGeom>
          <a:ln w="76200">
            <a:solidFill>
              <a:srgbClr val="A01D2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356112" y="5861613"/>
            <a:ext cx="5159" cy="326349"/>
          </a:xfrm>
          <a:prstGeom prst="straightConnector1">
            <a:avLst/>
          </a:prstGeom>
          <a:ln w="76200">
            <a:solidFill>
              <a:srgbClr val="A01D2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78" b="97222" l="10000" r="90000">
                        <a14:foregroundMark x1="27333" y1="43519" x2="28000" y2="56019"/>
                        <a14:foregroundMark x1="69333" y1="46759" x2="70333" y2="56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4549" y="667786"/>
            <a:ext cx="2812519" cy="20250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6353" y="711327"/>
            <a:ext cx="1981473" cy="19814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293" y="539004"/>
            <a:ext cx="2513947" cy="2513947"/>
          </a:xfrm>
          <a:prstGeom prst="rect">
            <a:avLst/>
          </a:prstGeom>
        </p:spPr>
      </p:pic>
      <p:sp>
        <p:nvSpPr>
          <p:cNvPr id="22" name="Right Bracket 21"/>
          <p:cNvSpPr/>
          <p:nvPr/>
        </p:nvSpPr>
        <p:spPr>
          <a:xfrm rot="5400000">
            <a:off x="6388224" y="-1259120"/>
            <a:ext cx="315915" cy="8415532"/>
          </a:xfrm>
          <a:prstGeom prst="rightBracket">
            <a:avLst/>
          </a:prstGeom>
          <a:ln w="76200">
            <a:solidFill>
              <a:srgbClr val="A01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2699" y="830107"/>
            <a:ext cx="711334" cy="713232"/>
          </a:xfrm>
          <a:prstGeom prst="ellipse">
            <a:avLst/>
          </a:prstGeom>
          <a:solidFill>
            <a:srgbClr val="A01D25"/>
          </a:solidFill>
          <a:ln>
            <a:solidFill>
              <a:srgbClr val="A0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321289" y="863557"/>
            <a:ext cx="42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36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12356" y="1"/>
            <a:ext cx="815546" cy="685799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4800" spc="60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CONCEPT</a:t>
            </a:r>
            <a:endParaRPr lang="en-US" sz="4800" spc="600" dirty="0">
              <a:solidFill>
                <a:schemeClr val="bg1">
                  <a:lumMod val="8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1182700" y="3199073"/>
            <a:ext cx="711334" cy="713232"/>
          </a:xfrm>
          <a:prstGeom prst="ellipse">
            <a:avLst/>
          </a:prstGeom>
          <a:solidFill>
            <a:srgbClr val="A01D25"/>
          </a:solidFill>
          <a:ln>
            <a:solidFill>
              <a:srgbClr val="A01D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321290" y="3232523"/>
            <a:ext cx="42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3600" b="1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092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9707" y="373551"/>
            <a:ext cx="11372293" cy="61165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70702"/>
            <a:ext cx="819707" cy="6116593"/>
          </a:xfrm>
          <a:prstGeom prst="rect">
            <a:avLst/>
          </a:prstGeom>
          <a:solidFill>
            <a:srgbClr val="305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11" y="0"/>
            <a:ext cx="815546" cy="685799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4800" spc="65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TECH</a:t>
            </a:r>
            <a:endParaRPr lang="en-US" sz="4800" spc="650" dirty="0">
              <a:solidFill>
                <a:schemeClr val="bg1">
                  <a:lumMod val="8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6" y="5080441"/>
            <a:ext cx="3538235" cy="1061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7" r="9230"/>
          <a:stretch/>
        </p:blipFill>
        <p:spPr>
          <a:xfrm>
            <a:off x="1180293" y="283292"/>
            <a:ext cx="2938451" cy="2034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70" y="3431847"/>
            <a:ext cx="3328292" cy="1664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728" y="4380743"/>
            <a:ext cx="3834350" cy="10672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40" y="905104"/>
            <a:ext cx="4225109" cy="16442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24" y="1852593"/>
            <a:ext cx="3409677" cy="15650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99571">
                        <a14:foregroundMark x1="22318" y1="47222" x2="22318" y2="47222"/>
                        <a14:foregroundMark x1="11159" y1="38889" x2="19742" y2="69907"/>
                        <a14:foregroundMark x1="48498" y1="42593" x2="53648" y2="77315"/>
                        <a14:foregroundMark x1="82833" y1="39352" x2="86266" y2="71759"/>
                        <a14:foregroundMark x1="24034" y1="56019" x2="31760" y2="56481"/>
                        <a14:foregroundMark x1="76395" y1="45370" x2="75536" y2="53241"/>
                        <a14:foregroundMark x1="47210" y1="9259" x2="73820" y2="18056"/>
                        <a14:foregroundMark x1="68240" y1="6019" x2="78541" y2="17593"/>
                        <a14:foregroundMark x1="32189" y1="6944" x2="24893" y2="20833"/>
                        <a14:foregroundMark x1="18455" y1="14352" x2="17597" y2="17593"/>
                        <a14:foregroundMark x1="72532" y1="57870" x2="72961" y2="54167"/>
                        <a14:foregroundMark x1="56223" y1="43981" x2="44635" y2="6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22" y="2559689"/>
            <a:ext cx="1875453" cy="1738617"/>
          </a:xfrm>
          <a:prstGeom prst="rect">
            <a:avLst/>
          </a:prstGeom>
        </p:spPr>
      </p:pic>
      <p:sp>
        <p:nvSpPr>
          <p:cNvPr id="10" name="Right Bracket 9"/>
          <p:cNvSpPr/>
          <p:nvPr/>
        </p:nvSpPr>
        <p:spPr>
          <a:xfrm>
            <a:off x="8981583" y="1727253"/>
            <a:ext cx="315915" cy="3187104"/>
          </a:xfrm>
          <a:prstGeom prst="rightBracket">
            <a:avLst/>
          </a:prstGeom>
          <a:ln w="76200">
            <a:solidFill>
              <a:srgbClr val="A01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9278849" y="3325648"/>
            <a:ext cx="515827" cy="6798"/>
          </a:xfrm>
          <a:prstGeom prst="straightConnector1">
            <a:avLst/>
          </a:prstGeom>
          <a:ln w="76200">
            <a:solidFill>
              <a:srgbClr val="A01D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ket 19"/>
          <p:cNvSpPr/>
          <p:nvPr/>
        </p:nvSpPr>
        <p:spPr>
          <a:xfrm>
            <a:off x="4566851" y="597508"/>
            <a:ext cx="384584" cy="5544403"/>
          </a:xfrm>
          <a:prstGeom prst="rightBracket">
            <a:avLst/>
          </a:prstGeom>
          <a:ln w="76200">
            <a:solidFill>
              <a:srgbClr val="A01D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980099" y="1730411"/>
            <a:ext cx="405964" cy="4840"/>
          </a:xfrm>
          <a:prstGeom prst="straightConnector1">
            <a:avLst/>
          </a:prstGeom>
          <a:ln w="76200">
            <a:solidFill>
              <a:srgbClr val="A01D2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957963" y="4909517"/>
            <a:ext cx="405964" cy="4840"/>
          </a:xfrm>
          <a:prstGeom prst="straightConnector1">
            <a:avLst/>
          </a:prstGeom>
          <a:ln w="76200">
            <a:solidFill>
              <a:srgbClr val="A01D2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562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0259" y="370703"/>
            <a:ext cx="11351741" cy="611659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68" y="2007168"/>
            <a:ext cx="2141914" cy="21419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70703"/>
            <a:ext cx="840259" cy="6116593"/>
          </a:xfrm>
          <a:prstGeom prst="rect">
            <a:avLst/>
          </a:prstGeom>
          <a:solidFill>
            <a:srgbClr val="305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1211" y="0"/>
            <a:ext cx="815546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</a:pPr>
            <a:r>
              <a:rPr lang="en-US" sz="4400" spc="650" dirty="0" smtClean="0">
                <a:solidFill>
                  <a:schemeClr val="bg1">
                    <a:lumMod val="8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FUTURE</a:t>
            </a:r>
            <a:endParaRPr lang="en-US" sz="4400" spc="650" dirty="0">
              <a:solidFill>
                <a:schemeClr val="bg1">
                  <a:lumMod val="8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670198" y="2466868"/>
            <a:ext cx="2582101" cy="1250899"/>
            <a:chOff x="5056257" y="665271"/>
            <a:chExt cx="3083430" cy="149376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6257" y="669863"/>
              <a:ext cx="1489176" cy="148917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4669" y="979613"/>
              <a:ext cx="1008145" cy="10081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0511" y="665271"/>
              <a:ext cx="1489176" cy="1489176"/>
            </a:xfrm>
            <a:prstGeom prst="rect">
              <a:avLst/>
            </a:prstGeom>
          </p:spPr>
        </p:pic>
      </p:grpSp>
      <p:sp>
        <p:nvSpPr>
          <p:cNvPr id="24" name="Title 1"/>
          <p:cNvSpPr txBox="1">
            <a:spLocks/>
          </p:cNvSpPr>
          <p:nvPr/>
        </p:nvSpPr>
        <p:spPr>
          <a:xfrm>
            <a:off x="2783840" y="4125487"/>
            <a:ext cx="4372854" cy="429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BIOMETRIC</a:t>
            </a:r>
          </a:p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DATA</a:t>
            </a:r>
            <a:endParaRPr lang="en-US" sz="1600" spc="650" dirty="0">
              <a:solidFill>
                <a:schemeClr val="bg1">
                  <a:lumMod val="9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7268825" y="4124490"/>
            <a:ext cx="1924057" cy="429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MACHINE</a:t>
            </a:r>
          </a:p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LEARNING</a:t>
            </a:r>
            <a:endParaRPr lang="en-US" sz="1600" spc="650" dirty="0">
              <a:solidFill>
                <a:schemeClr val="bg1">
                  <a:lumMod val="9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489481" y="1819396"/>
            <a:ext cx="4810432" cy="2517459"/>
            <a:chOff x="8426464" y="1990193"/>
            <a:chExt cx="4810432" cy="251745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6464" y="1990193"/>
              <a:ext cx="4810432" cy="251745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10809612" y="3025182"/>
              <a:ext cx="365125" cy="174625"/>
            </a:xfrm>
            <a:prstGeom prst="rect">
              <a:avLst/>
            </a:prstGeom>
            <a:solidFill>
              <a:srgbClr val="1B8A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99571">
                        <a14:foregroundMark x1="22318" y1="47222" x2="22318" y2="47222"/>
                        <a14:foregroundMark x1="11159" y1="38889" x2="19742" y2="69907"/>
                        <a14:foregroundMark x1="48498" y1="42593" x2="53648" y2="77315"/>
                        <a14:foregroundMark x1="82833" y1="39352" x2="86266" y2="71759"/>
                        <a14:foregroundMark x1="24034" y1="56019" x2="31760" y2="56481"/>
                        <a14:foregroundMark x1="76395" y1="45370" x2="75536" y2="53241"/>
                        <a14:foregroundMark x1="47210" y1="9259" x2="73820" y2="18056"/>
                        <a14:foregroundMark x1="68240" y1="6019" x2="78541" y2="17593"/>
                        <a14:foregroundMark x1="32189" y1="6944" x2="24893" y2="20833"/>
                        <a14:foregroundMark x1="18455" y1="14352" x2="17597" y2="17593"/>
                        <a14:foregroundMark x1="72532" y1="57870" x2="72961" y2="54167"/>
                        <a14:foregroundMark x1="56223" y1="43981" x2="44635" y2="6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18" y="2282909"/>
            <a:ext cx="1875453" cy="17386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92282" y="2395138"/>
            <a:ext cx="6235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A01D25"/>
                </a:solidFill>
              </a:rPr>
              <a:t>+</a:t>
            </a:r>
            <a:endParaRPr lang="en-US" sz="8800" b="1" dirty="0">
              <a:solidFill>
                <a:srgbClr val="A01D2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91053" y="2395138"/>
            <a:ext cx="6235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A01D25"/>
                </a:solidFill>
              </a:rPr>
              <a:t>+</a:t>
            </a:r>
            <a:endParaRPr lang="en-US" sz="8800" b="1" dirty="0">
              <a:solidFill>
                <a:srgbClr val="A01D2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92882" y="2395138"/>
            <a:ext cx="6235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smtClean="0">
                <a:solidFill>
                  <a:srgbClr val="A01D25"/>
                </a:solidFill>
              </a:rPr>
              <a:t>=</a:t>
            </a:r>
            <a:endParaRPr lang="en-US" sz="8800" b="1" dirty="0">
              <a:solidFill>
                <a:srgbClr val="A01D25"/>
              </a:solidFill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-227569" y="4129332"/>
            <a:ext cx="4372854" cy="429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WEARABLE</a:t>
            </a:r>
          </a:p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DEVICE</a:t>
            </a:r>
            <a:endParaRPr lang="en-US" sz="1600" spc="650" dirty="0">
              <a:solidFill>
                <a:schemeClr val="bg1">
                  <a:lumMod val="9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8708270" y="4124103"/>
            <a:ext cx="4372854" cy="429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</a:pPr>
            <a:r>
              <a:rPr lang="en-US" sz="1600" spc="650" dirty="0" smtClean="0">
                <a:solidFill>
                  <a:schemeClr val="bg1">
                    <a:lumMod val="95000"/>
                  </a:schemeClr>
                </a:solidFill>
                <a:latin typeface="Avenir Medium" charset="0"/>
                <a:ea typeface="Avenir Medium" charset="0"/>
                <a:cs typeface="Avenir Medium" charset="0"/>
              </a:rPr>
              <a:t>OPPORTUNITY</a:t>
            </a:r>
            <a:endParaRPr lang="en-US" sz="1600" spc="650" dirty="0">
              <a:solidFill>
                <a:schemeClr val="bg1">
                  <a:lumMod val="95000"/>
                </a:schemeClr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703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117</Words>
  <Application>Microsoft Macintosh PowerPoint</Application>
  <PresentationFormat>Widescreen</PresentationFormat>
  <Paragraphs>44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Avenir Medium</vt:lpstr>
      <vt:lpstr>Calibri</vt:lpstr>
      <vt:lpstr>Corbel</vt:lpstr>
      <vt:lpstr>Helvetica Neue</vt:lpstr>
      <vt:lpstr>Mangal</vt:lpstr>
      <vt:lpstr>Wingdings 2</vt:lpstr>
      <vt:lpstr>Frame</vt:lpstr>
      <vt:lpstr>Bio Key</vt:lpstr>
      <vt:lpstr>M OT I VE</vt:lpstr>
      <vt:lpstr>CONCEPT</vt:lpstr>
      <vt:lpstr>TECH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Rapoport, Allison</dc:creator>
  <cp:lastModifiedBy>Rapoport, Allison</cp:lastModifiedBy>
  <cp:revision>42</cp:revision>
  <dcterms:created xsi:type="dcterms:W3CDTF">2017-06-08T04:47:01Z</dcterms:created>
  <dcterms:modified xsi:type="dcterms:W3CDTF">2017-06-08T17:19:26Z</dcterms:modified>
</cp:coreProperties>
</file>